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32"/>
  </p:notesMasterIdLst>
  <p:sldIdLst>
    <p:sldId id="287" r:id="rId5"/>
    <p:sldId id="306" r:id="rId6"/>
    <p:sldId id="295" r:id="rId7"/>
    <p:sldId id="316" r:id="rId8"/>
    <p:sldId id="307" r:id="rId9"/>
    <p:sldId id="296" r:id="rId10"/>
    <p:sldId id="302" r:id="rId11"/>
    <p:sldId id="303" r:id="rId12"/>
    <p:sldId id="304" r:id="rId13"/>
    <p:sldId id="298" r:id="rId14"/>
    <p:sldId id="299" r:id="rId15"/>
    <p:sldId id="300" r:id="rId16"/>
    <p:sldId id="308" r:id="rId17"/>
    <p:sldId id="301" r:id="rId18"/>
    <p:sldId id="294" r:id="rId19"/>
    <p:sldId id="313" r:id="rId20"/>
    <p:sldId id="311" r:id="rId21"/>
    <p:sldId id="319" r:id="rId22"/>
    <p:sldId id="320" r:id="rId23"/>
    <p:sldId id="312" r:id="rId24"/>
    <p:sldId id="317" r:id="rId25"/>
    <p:sldId id="318" r:id="rId26"/>
    <p:sldId id="315" r:id="rId27"/>
    <p:sldId id="309" r:id="rId28"/>
    <p:sldId id="314" r:id="rId29"/>
    <p:sldId id="292" r:id="rId30"/>
    <p:sldId id="310" r:id="rId3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4922"/>
    <a:srgbClr val="FBB117"/>
    <a:srgbClr val="A39211"/>
    <a:srgbClr val="B35B00"/>
    <a:srgbClr val="954200"/>
    <a:srgbClr val="762B00"/>
    <a:srgbClr val="CBB935"/>
    <a:srgbClr val="CFA631"/>
    <a:srgbClr val="3C2829"/>
    <a:srgbClr val="C4E9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4D5593-E3DD-4B6E-B1FD-4CAD9BE21927}" v="3750" dt="2024-05-24T16:31:36.464"/>
    <p1510:client id="{E751D81A-AD8F-401A-B3F9-74D46F352914}" v="855" dt="2024-05-24T13:35:40.002"/>
    <p1510:client id="{FB406ADE-4DFC-095C-2C49-F46153FA682B}" v="40" dt="2024-05-24T14:34:59.4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5" autoAdjust="0"/>
    <p:restoredTop sz="88367" autoAdjust="0"/>
  </p:normalViewPr>
  <p:slideViewPr>
    <p:cSldViewPr snapToGrid="0">
      <p:cViewPr>
        <p:scale>
          <a:sx n="130" d="100"/>
          <a:sy n="130" d="100"/>
        </p:scale>
        <p:origin x="55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jpe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svg>
</file>

<file path=ppt/media/image51.png>
</file>

<file path=ppt/media/image52.svg>
</file>

<file path=ppt/media/image53.png>
</file>

<file path=ppt/media/image54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7B4C97-B0AB-415A-87C7-A72C5EB9248F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62B7FA-AB46-4993-BA79-F306F77A20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9328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Chris, Ed and I will share our experiences of performing the ESMValTool release.</a:t>
            </a:r>
          </a:p>
          <a:p>
            <a:r>
              <a:rPr lang="en-GB" dirty="0"/>
              <a:t>+ Spoiler alert: we haven’t finished it yet!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38768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When a tag is created 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1610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+ ... the tagged version of the package is automatically uploaded to </a:t>
            </a:r>
            <a:r>
              <a:rPr lang="en-GB" sz="1200" dirty="0" err="1"/>
              <a:t>PyPI</a:t>
            </a:r>
            <a:r>
              <a:rPr lang="en-GB" sz="1200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0160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When a release is made 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8257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+ ... the tagged version of the package is automatically added to Zenodo!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4579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We wanted to share some things about the release process that may be worth improving for the benefit of future release managers.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23879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READ title | start, looking at lines and circles </a:t>
            </a:r>
          </a:p>
          <a:p>
            <a:pPr marL="171450" indent="-171450">
              <a:buFontTx/>
              <a:buChar char="-"/>
            </a:pPr>
            <a:r>
              <a:rPr lang="en-GB" dirty="0"/>
              <a:t>GENERAL IDEA - Git branches, BLACK main branch, ORANGE is the release branch  |  CIRCLES are commits | WHITE normal commit | BLUE are tagged commits</a:t>
            </a:r>
          </a:p>
          <a:p>
            <a:pPr marL="171450" indent="-171450">
              <a:buFontTx/>
              <a:buChar char="-"/>
            </a:pPr>
            <a:r>
              <a:rPr lang="en-GB" dirty="0"/>
              <a:t>Rc1 – changelog and citation, then used for testing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(IGNORE green text for now)</a:t>
            </a:r>
          </a:p>
          <a:p>
            <a:pPr marL="171450" indent="-171450">
              <a:buFontTx/>
              <a:buChar char="-"/>
            </a:pPr>
            <a:r>
              <a:rPr lang="en-GB" dirty="0"/>
              <a:t>KEY PART OF THE PROCESS</a:t>
            </a:r>
          </a:p>
          <a:p>
            <a:pPr marL="171450" indent="-171450">
              <a:buFontTx/>
              <a:buChar char="-"/>
            </a:pPr>
            <a:r>
              <a:rPr lang="en-GB" dirty="0"/>
              <a:t>Ongoing feature PRs…</a:t>
            </a:r>
          </a:p>
          <a:p>
            <a:pPr marL="171450" indent="-171450">
              <a:buFontTx/>
              <a:buChar char="-"/>
            </a:pPr>
            <a:r>
              <a:rPr lang="en-GB" dirty="0"/>
              <a:t>bug fixes brought in (feature PRs aren’t)  </a:t>
            </a:r>
          </a:p>
          <a:p>
            <a:pPr marL="171450" indent="-171450">
              <a:buFontTx/>
              <a:buChar char="-"/>
            </a:pPr>
            <a:r>
              <a:rPr lang="en-GB" dirty="0"/>
              <a:t>Obvious Core bugs fixed, move onto testing tool</a:t>
            </a:r>
          </a:p>
          <a:p>
            <a:pPr marL="171450" indent="-171450">
              <a:buFontTx/>
              <a:buChar char="-"/>
            </a:pPr>
            <a:r>
              <a:rPr lang="en-GB" dirty="0"/>
              <a:t>Green text, versioning – important and automatic (applause for Emma’s friendly robot)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46366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We will update the documentation to include Chris’ diagram and the additional details we learnt from Bouwe and V during our conversations for the benefit of future release managers.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We are considering creating a “cheat sheet”, prerequisites, troubleshooting, etc.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0711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We started with the ESMValTool release last Friday.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Can you guess how long we spent on it?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Ed and Emma spent 2 hours working on the ESMValTool release.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54531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Since we have only just started the “ESMValTool v2.11.0 release”, there isn’t much on the discussion, yet!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1377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We have created the issue that will detail the recipe testing and comparison for the ESMValTool v2.11.0 release.</a:t>
            </a:r>
          </a:p>
          <a:p>
            <a:r>
              <a:rPr lang="en-GB" dirty="0"/>
              <a:t>+ The details should be added soon!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3004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It was the Met Office’s first time performing an ESMValTool release.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We were supported by the previous release manager (Bouwe) and V.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4189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When the details have been added (hopefully later today!), it would be great if recipe maintainers would check their recipes by the end of this week!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1504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During the release process, we have also been working on the RTW.</a:t>
            </a:r>
          </a:p>
          <a:p>
            <a:r>
              <a:rPr lang="en-GB" dirty="0"/>
              <a:t>+ The RTW is a Cylc workflow that enables the frequent testing of recipes between releases.</a:t>
            </a:r>
          </a:p>
          <a:p>
            <a:r>
              <a:rPr lang="en-GB" dirty="0"/>
              <a:t>+ This means issues will be identified sooner, making the release process less painful for the release manager.</a:t>
            </a:r>
          </a:p>
          <a:p>
            <a:r>
              <a:rPr lang="en-GB" dirty="0"/>
              <a:t>+ The MO have been working on the RTW prototype since September 2022.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33201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="0" dirty="0">
                <a:ea typeface="Calibri"/>
                <a:cs typeface="Calibri"/>
              </a:rPr>
              <a:t>+ This is a </a:t>
            </a:r>
            <a:r>
              <a:rPr lang="en-US" b="0" dirty="0" err="1">
                <a:ea typeface="Calibri"/>
                <a:cs typeface="Calibri"/>
              </a:rPr>
              <a:t>cylc</a:t>
            </a:r>
            <a:r>
              <a:rPr lang="en-US" b="0" dirty="0">
                <a:ea typeface="Calibri"/>
                <a:cs typeface="Calibri"/>
              </a:rPr>
              <a:t> graph of the RTW, which details the tasks that are run.</a:t>
            </a:r>
          </a:p>
          <a:p>
            <a:pPr marL="0" indent="0">
              <a:buFontTx/>
              <a:buNone/>
            </a:pPr>
            <a:r>
              <a:rPr lang="en-US" b="0" dirty="0">
                <a:ea typeface="Calibri"/>
                <a:cs typeface="Calibri"/>
              </a:rPr>
              <a:t>+ The </a:t>
            </a:r>
            <a:r>
              <a:rPr lang="en-US" b="1" dirty="0">
                <a:ea typeface="Calibri"/>
                <a:cs typeface="Calibri"/>
              </a:rPr>
              <a:t>install env file</a:t>
            </a:r>
            <a:r>
              <a:rPr lang="en-US" dirty="0">
                <a:ea typeface="Calibri"/>
                <a:cs typeface="Calibri"/>
              </a:rPr>
              <a:t> and </a:t>
            </a:r>
            <a:r>
              <a:rPr lang="en-US" b="1" dirty="0" err="1">
                <a:ea typeface="Calibri"/>
                <a:cs typeface="Calibri"/>
              </a:rPr>
              <a:t>get_esmval</a:t>
            </a:r>
            <a:r>
              <a:rPr lang="en-US" b="1" dirty="0">
                <a:ea typeface="Calibri"/>
                <a:cs typeface="Calibri"/>
              </a:rPr>
              <a:t> </a:t>
            </a:r>
            <a:r>
              <a:rPr lang="en-US" b="0" dirty="0">
                <a:ea typeface="Calibri"/>
                <a:cs typeface="Calibri"/>
              </a:rPr>
              <a:t>tasks manage the environment used to test the recipes</a:t>
            </a:r>
            <a:r>
              <a:rPr lang="en-US" dirty="0">
                <a:ea typeface="Calibri"/>
                <a:cs typeface="Calibri"/>
              </a:rPr>
              <a:t> (e.g. at the MO our community environment is used with clones of the latest main branches from ESMValTool and ESMValCore, on JASMIN a container is used)</a:t>
            </a:r>
          </a:p>
          <a:p>
            <a:pPr marL="0" indent="0">
              <a:buFontTx/>
              <a:buNone/>
            </a:pPr>
            <a:r>
              <a:rPr lang="en-US" dirty="0">
                <a:ea typeface="Calibri"/>
                <a:cs typeface="Calibri"/>
              </a:rPr>
              <a:t>+ The </a:t>
            </a:r>
            <a:r>
              <a:rPr lang="en-US" b="1" dirty="0">
                <a:ea typeface="Calibri"/>
                <a:cs typeface="Calibri"/>
              </a:rPr>
              <a:t>configure </a:t>
            </a:r>
            <a:r>
              <a:rPr lang="en-US" b="0" dirty="0">
                <a:ea typeface="Calibri"/>
                <a:cs typeface="Calibri"/>
              </a:rPr>
              <a:t>task creates the appropriate (site-dependent) ESMValTool user configuration file.</a:t>
            </a:r>
          </a:p>
          <a:p>
            <a:pPr marL="0" indent="0">
              <a:buFontTx/>
              <a:buNone/>
            </a:pPr>
            <a:r>
              <a:rPr lang="en-US" b="0" dirty="0">
                <a:ea typeface="Calibri"/>
                <a:cs typeface="Calibri"/>
              </a:rPr>
              <a:t>+ The </a:t>
            </a:r>
            <a:r>
              <a:rPr lang="en-US" b="1" dirty="0">
                <a:ea typeface="Calibri"/>
                <a:cs typeface="Calibri"/>
              </a:rPr>
              <a:t>process</a:t>
            </a:r>
            <a:r>
              <a:rPr lang="en-US" b="0" dirty="0">
                <a:ea typeface="Calibri"/>
                <a:cs typeface="Calibri"/>
              </a:rPr>
              <a:t> tasks runs the recipes.</a:t>
            </a:r>
          </a:p>
          <a:p>
            <a:pPr marL="0" indent="0">
              <a:buFontTx/>
              <a:buNone/>
            </a:pPr>
            <a:r>
              <a:rPr lang="en-US" b="0" dirty="0">
                <a:ea typeface="Calibri"/>
                <a:cs typeface="Calibri"/>
              </a:rPr>
              <a:t>+ The </a:t>
            </a:r>
            <a:r>
              <a:rPr lang="en-US" b="1" dirty="0">
                <a:ea typeface="Calibri"/>
                <a:cs typeface="Calibri"/>
              </a:rPr>
              <a:t>compare</a:t>
            </a:r>
            <a:r>
              <a:rPr lang="en-US" b="0" dirty="0">
                <a:ea typeface="Calibri"/>
                <a:cs typeface="Calibri"/>
              </a:rPr>
              <a:t> tasks compares the outputs from the recipes to Known Good Outputs, or KGOs.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51650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a typeface="Calibri"/>
                <a:cs typeface="Calibri"/>
              </a:rPr>
              <a:t>+ One thing I have been working on is adding instructions for people who want to add their recipe to the RTW.</a:t>
            </a:r>
          </a:p>
          <a:p>
            <a:r>
              <a:rPr lang="en-US" dirty="0">
                <a:ea typeface="Calibri"/>
                <a:cs typeface="Calibri"/>
              </a:rPr>
              <a:t>+ This PR is currently in review, if anyone is interested in adding their recipe to the RTW, feel free to join us in the afternoon to discuss.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14577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a typeface="Calibri"/>
                <a:cs typeface="Calibri"/>
              </a:rPr>
              <a:t>+ This diagram shows what the ESMValCore release branch process </a:t>
            </a:r>
            <a:r>
              <a:rPr lang="en-US" b="1" dirty="0">
                <a:ea typeface="Calibri"/>
                <a:cs typeface="Calibri"/>
              </a:rPr>
              <a:t>might </a:t>
            </a:r>
            <a:r>
              <a:rPr lang="en-US" dirty="0">
                <a:ea typeface="Calibri"/>
                <a:cs typeface="Calibri"/>
              </a:rPr>
              <a:t>look like with RTW implemented.</a:t>
            </a:r>
          </a:p>
          <a:p>
            <a:r>
              <a:rPr lang="en-US" b="1" dirty="0">
                <a:ea typeface="Calibri"/>
                <a:cs typeface="Calibri"/>
              </a:rPr>
              <a:t>+ </a:t>
            </a:r>
            <a:r>
              <a:rPr lang="en-US" b="0" dirty="0">
                <a:ea typeface="Calibri"/>
                <a:cs typeface="Calibri"/>
              </a:rPr>
              <a:t>On that note …</a:t>
            </a:r>
            <a:endParaRPr lang="en-US" b="1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58372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... we recognise that the RTW has been in development for some time now.</a:t>
            </a:r>
          </a:p>
          <a:p>
            <a:r>
              <a:rPr lang="en-GB" dirty="0"/>
              <a:t>+ But we feel the latest developments have completed the prototype.</a:t>
            </a:r>
          </a:p>
          <a:p>
            <a:r>
              <a:rPr lang="en-GB" dirty="0"/>
              <a:t>+ We would love to merge the RTW into main by the end of this workshop so that future release managers can benefit from it.</a:t>
            </a:r>
          </a:p>
          <a:p>
            <a:r>
              <a:rPr lang="en-GB" dirty="0"/>
              <a:t>+ Please join us this afternoon to help review the RTW main feature branch!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19572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Many thanks to Bouwe and V for their support throughout the process!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The first beer (only!) :P for Bouwe and V tonight are on us!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5961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To summarise, this was the Met Office’s first time performing an ESMValTool release:</a:t>
            </a:r>
          </a:p>
          <a:p>
            <a:r>
              <a:rPr lang="en-GB" dirty="0"/>
              <a:t>+ Automation was great!</a:t>
            </a:r>
          </a:p>
          <a:p>
            <a:r>
              <a:rPr lang="en-GB" dirty="0"/>
              <a:t>+ We will update the documentation for future release managers.</a:t>
            </a:r>
          </a:p>
          <a:p>
            <a:r>
              <a:rPr lang="en-GB" dirty="0"/>
              <a:t>+ Please join us this afternoon to help us review the RTW so that it can be merged into main, or to add your recipes to the RTW.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4613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We started with the ESMValCore release.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Can you guess how long we spent on it?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+ Chris and Emma spent ~30 hours working together on the ESMValCore release.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6872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We thoroughly documented everything we learnt from conversations with Bouwe and V on the “ESMValCore v2.11.0 release” discussion, if anyone is interested!</a:t>
            </a:r>
          </a:p>
          <a:p>
            <a:r>
              <a:rPr lang="en-GB" dirty="0"/>
              <a:t>+ You can see where we spent those 30 hours!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7174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We wanted to share some things about the release process that we enjoyed!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5578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Automation!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49388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How many of you have read the changelog that is included with every new release?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756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+ Did you know there is a script to automatically create the changelog?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+ The script gets all the PRs merged since the last release and formats them so they can be added directly to the documentation, which was great!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9500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Did you know that the changes in the changelog are grouped by label?</a:t>
            </a:r>
          </a:p>
          <a:p>
            <a:r>
              <a:rPr lang="en-GB" dirty="0"/>
              <a:t>+ The release manager appreciates when you add labels to your PRs as it helps with creating the changelog!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2B7FA-AB46-4993-BA79-F306F77A204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108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AB718E9-3F82-424E-ABA2-5A93833597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61294" cy="51532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000" y="698400"/>
            <a:ext cx="5016036" cy="1157696"/>
          </a:xfrm>
        </p:spPr>
        <p:txBody>
          <a:bodyPr anchor="b">
            <a:normAutofit/>
          </a:bodyPr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00" y="2129051"/>
            <a:ext cx="4333648" cy="1814299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bg2"/>
                </a:solidFill>
              </a:rPr>
              <a:t>www.metoffice.gov.uk	</a:t>
            </a:r>
            <a:endParaRPr lang="en-GB" sz="800">
              <a:solidFill>
                <a:schemeClr val="bg2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17158" y="4735773"/>
            <a:ext cx="4926842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r" defTabSz="450850">
              <a:tabLst/>
            </a:pPr>
            <a:r>
              <a:rPr lang="fr-BE" sz="800">
                <a:solidFill>
                  <a:schemeClr val="bg2"/>
                </a:solidFill>
              </a:rPr>
              <a:t>© Crown Copyright</a:t>
            </a:r>
            <a:r>
              <a:rPr lang="fr-BE" sz="800" baseline="0">
                <a:solidFill>
                  <a:schemeClr val="bg2"/>
                </a:solidFill>
              </a:rPr>
              <a:t> 2024, Met Office</a:t>
            </a:r>
            <a:endParaRPr lang="en-GB" sz="800">
              <a:solidFill>
                <a:schemeClr val="bg2"/>
              </a:solidFill>
            </a:endParaRPr>
          </a:p>
        </p:txBody>
      </p:sp>
      <p:pic>
        <p:nvPicPr>
          <p:cNvPr id="10" name="MO_MASTER_for_dark_backg_RBG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83600" y="54000"/>
            <a:ext cx="1803780" cy="56565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36347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2 columns thi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2000" y="1548000"/>
            <a:ext cx="5670000" cy="3060000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548000"/>
            <a:ext cx="2700000" cy="3060000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057352" y="1548000"/>
            <a:ext cx="0" cy="30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9481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2000" y="1548000"/>
            <a:ext cx="2700000" cy="3060000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548000"/>
            <a:ext cx="2700000" cy="3060000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093513" y="1548000"/>
            <a:ext cx="0" cy="30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3"/>
          <p:cNvSpPr>
            <a:spLocks noGrp="1"/>
          </p:cNvSpPr>
          <p:nvPr>
            <p:ph sz="half" idx="10"/>
          </p:nvPr>
        </p:nvSpPr>
        <p:spPr>
          <a:xfrm>
            <a:off x="3222000" y="1548000"/>
            <a:ext cx="2700000" cy="3060000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057352" y="1548000"/>
            <a:ext cx="0" cy="30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04839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1 column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000" y="699740"/>
            <a:ext cx="4087988" cy="576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2000" y="1548000"/>
            <a:ext cx="4087988" cy="3060000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4562272" y="1"/>
            <a:ext cx="4572000" cy="4716780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solidFill>
              <a:schemeClr val="tx1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59719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ontent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43475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709468"/>
            <a:ext cx="9144000" cy="4022385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solidFill>
              <a:schemeClr val="tx1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52413" y="818866"/>
            <a:ext cx="8639175" cy="378964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1732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017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- 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tx1"/>
                </a:solidFill>
              </a:rPr>
              <a:t>	</a:t>
            </a:r>
            <a:endParaRPr lang="en-GB" sz="80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10382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vider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28000"/>
            <a:ext cx="9144000" cy="3415500"/>
          </a:xfrm>
          <a:prstGeom prst="rect">
            <a:avLst/>
          </a:prstGeom>
          <a:solidFill>
            <a:srgbClr val="C4E90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000" y="699739"/>
            <a:ext cx="8640000" cy="9004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2000" y="1975480"/>
            <a:ext cx="8640000" cy="2632520"/>
          </a:xfrm>
        </p:spPr>
        <p:txBody>
          <a:bodyPr/>
          <a:lstStyle>
            <a:lvl1pPr marL="0" indent="0">
              <a:buNone/>
              <a:defRPr baseline="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tx1"/>
                </a:solidFill>
              </a:rPr>
              <a:t>	</a:t>
            </a:r>
            <a:endParaRPr lang="en-GB" sz="80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87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vider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28000"/>
            <a:ext cx="9144000" cy="3415500"/>
          </a:xfrm>
          <a:prstGeom prst="rect">
            <a:avLst/>
          </a:prstGeom>
          <a:solidFill>
            <a:srgbClr val="BBBDBF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000" y="699740"/>
            <a:ext cx="8640000" cy="900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2000" y="1976400"/>
            <a:ext cx="8640000" cy="2631600"/>
          </a:xfrm>
        </p:spPr>
        <p:txBody>
          <a:bodyPr/>
          <a:lstStyle>
            <a:lvl1pPr marL="0" indent="0">
              <a:buNone/>
              <a:defRPr baseline="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tx1"/>
                </a:solidFill>
              </a:rPr>
              <a:t>	</a:t>
            </a:r>
            <a:endParaRPr lang="en-GB" sz="80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13758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vider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28000"/>
            <a:ext cx="9144000" cy="3415500"/>
          </a:xfrm>
          <a:prstGeom prst="rect">
            <a:avLst/>
          </a:prstGeom>
          <a:solidFill>
            <a:srgbClr val="359BC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000" y="699740"/>
            <a:ext cx="8640000" cy="900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2000" y="1976400"/>
            <a:ext cx="8640000" cy="26316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bg2"/>
                </a:solidFill>
              </a:rPr>
              <a:t>	</a:t>
            </a:r>
            <a:endParaRPr lang="en-GB" sz="800">
              <a:solidFill>
                <a:schemeClr val="bg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211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AB718E9-3F82-424E-ABA2-5A93833597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61294" cy="51532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000" y="698400"/>
            <a:ext cx="5016036" cy="1157696"/>
          </a:xfrm>
        </p:spPr>
        <p:txBody>
          <a:bodyPr anchor="b">
            <a:normAutofit/>
          </a:bodyPr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00" y="2129051"/>
            <a:ext cx="4333648" cy="1814299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bg2"/>
                </a:solidFill>
              </a:rPr>
              <a:t>www.metoffice.gov.uk	</a:t>
            </a:r>
            <a:endParaRPr lang="en-GB" sz="800">
              <a:solidFill>
                <a:schemeClr val="bg2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17158" y="4735773"/>
            <a:ext cx="4926842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r" defTabSz="450850">
              <a:tabLst/>
            </a:pPr>
            <a:r>
              <a:rPr lang="fr-BE" sz="800">
                <a:solidFill>
                  <a:schemeClr val="bg2"/>
                </a:solidFill>
              </a:rPr>
              <a:t>© Crown Copyright</a:t>
            </a:r>
            <a:r>
              <a:rPr lang="fr-BE" sz="800" baseline="0">
                <a:solidFill>
                  <a:schemeClr val="bg2"/>
                </a:solidFill>
              </a:rPr>
              <a:t> 2024, Met Office</a:t>
            </a:r>
            <a:endParaRPr lang="en-GB" sz="800">
              <a:solidFill>
                <a:schemeClr val="bg2"/>
              </a:solidFill>
            </a:endParaRPr>
          </a:p>
        </p:txBody>
      </p:sp>
      <p:pic>
        <p:nvPicPr>
          <p:cNvPr id="10" name="MO_MASTER_for_dark_backg_RBG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83600" y="54000"/>
            <a:ext cx="1803780" cy="56565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972813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vider -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28000"/>
            <a:ext cx="9144000" cy="3415500"/>
          </a:xfrm>
          <a:prstGeom prst="rect">
            <a:avLst/>
          </a:prstGeom>
          <a:solidFill>
            <a:srgbClr val="E47452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000" y="699740"/>
            <a:ext cx="8640000" cy="900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2000" y="1976400"/>
            <a:ext cx="8640000" cy="26316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tx1"/>
                </a:solidFill>
              </a:rPr>
              <a:t>	</a:t>
            </a:r>
            <a:endParaRPr lang="en-GB" sz="80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1542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vider -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28000"/>
            <a:ext cx="9144000" cy="3415500"/>
          </a:xfrm>
          <a:prstGeom prst="rect">
            <a:avLst/>
          </a:prstGeom>
          <a:solidFill>
            <a:srgbClr val="55C6B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000" y="699740"/>
            <a:ext cx="8640000" cy="900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2000" y="1976400"/>
            <a:ext cx="8640000" cy="2631600"/>
          </a:xfrm>
        </p:spPr>
        <p:txBody>
          <a:bodyPr/>
          <a:lstStyle>
            <a:lvl1pPr marL="0" indent="0">
              <a:buNone/>
              <a:defRPr baseline="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tx1"/>
                </a:solidFill>
              </a:rPr>
              <a:t>	</a:t>
            </a:r>
            <a:endParaRPr lang="en-GB" sz="80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13338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822593"/>
            <a:ext cx="9144000" cy="3415500"/>
          </a:xfrm>
          <a:prstGeom prst="rect">
            <a:avLst/>
          </a:prstGeom>
          <a:solidFill>
            <a:srgbClr val="C4E90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en-GB" sz="20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2000" y="699739"/>
            <a:ext cx="8640000" cy="9004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Questions?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82721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tx1"/>
                </a:solidFill>
              </a:rPr>
              <a:t>www.metoffice.gov.uk	</a:t>
            </a:r>
            <a:endParaRPr lang="en-GB" sz="80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17158" y="4827213"/>
            <a:ext cx="4926842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r" defTabSz="450850">
              <a:tabLst/>
            </a:pPr>
            <a:r>
              <a:rPr lang="fr-BE" sz="800">
                <a:solidFill>
                  <a:schemeClr val="tx1"/>
                </a:solidFill>
              </a:rPr>
              <a:t>© Crown Copyright</a:t>
            </a:r>
            <a:r>
              <a:rPr lang="fr-BE" sz="800" baseline="0">
                <a:solidFill>
                  <a:schemeClr val="tx1"/>
                </a:solidFill>
              </a:rPr>
              <a:t> 2024, Met Office</a:t>
            </a:r>
            <a:endParaRPr lang="en-GB" sz="80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246704" y="2004607"/>
            <a:ext cx="86400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BE" sz="1600"/>
              <a:t>For more information </a:t>
            </a:r>
            <a:r>
              <a:rPr lang="fr-BE" sz="1600" err="1"/>
              <a:t>please</a:t>
            </a:r>
            <a:r>
              <a:rPr lang="fr-BE" sz="1600"/>
              <a:t> contact</a:t>
            </a:r>
            <a:endParaRPr lang="en-GB" sz="160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786704" y="3994278"/>
            <a:ext cx="8100000" cy="360000"/>
          </a:xfrm>
        </p:spPr>
        <p:txBody>
          <a:bodyPr anchor="ctr">
            <a:normAutofit/>
          </a:bodyPr>
          <a:lstStyle>
            <a:lvl1pPr marL="0" indent="0">
              <a:buNone/>
              <a:defRPr sz="1600" baseline="0"/>
            </a:lvl1pPr>
          </a:lstStyle>
          <a:p>
            <a:pPr lvl="0"/>
            <a:r>
              <a:rPr lang="en-US"/>
              <a:t>Insert phone number here</a:t>
            </a:r>
            <a:endParaRPr lang="en-GB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786704" y="3308732"/>
            <a:ext cx="8100000" cy="360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Insert e-mail here</a:t>
            </a:r>
            <a:endParaRPr lang="en-GB"/>
          </a:p>
        </p:txBody>
      </p:sp>
      <p:pic>
        <p:nvPicPr>
          <p:cNvPr id="16" name="email-icon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79161" y="3293168"/>
            <a:ext cx="357677" cy="39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phone-icon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350419" y="3969028"/>
            <a:ext cx="415161" cy="39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web-icon.png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324000" y="2617307"/>
            <a:ext cx="467999" cy="39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DF812764-35C6-4759-8316-7323965CEE1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704" y="2627841"/>
            <a:ext cx="8100000" cy="360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www.metoffice.gov.uk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251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ver-backg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61294" cy="515322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000" y="698400"/>
            <a:ext cx="8640000" cy="1157696"/>
          </a:xfrm>
        </p:spPr>
        <p:txBody>
          <a:bodyPr anchor="b">
            <a:normAutofit/>
          </a:bodyPr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00" y="2129051"/>
            <a:ext cx="8640000" cy="1814299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bg2"/>
                </a:solidFill>
              </a:rPr>
              <a:t>www.metoffice.gov.uk	</a:t>
            </a:r>
            <a:endParaRPr lang="en-GB" sz="800">
              <a:solidFill>
                <a:schemeClr val="bg2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17158" y="4735773"/>
            <a:ext cx="4926842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r" defTabSz="450850">
              <a:tabLst/>
            </a:pPr>
            <a:r>
              <a:rPr lang="fr-BE" sz="800">
                <a:solidFill>
                  <a:schemeClr val="bg2"/>
                </a:solidFill>
              </a:rPr>
              <a:t>© Crown Copyright</a:t>
            </a:r>
            <a:r>
              <a:rPr lang="fr-BE" sz="800" baseline="0">
                <a:solidFill>
                  <a:schemeClr val="bg2"/>
                </a:solidFill>
              </a:rPr>
              <a:t> 2024, Met Office</a:t>
            </a:r>
            <a:endParaRPr lang="en-GB" sz="800">
              <a:solidFill>
                <a:schemeClr val="bg2"/>
              </a:solidFill>
            </a:endParaRPr>
          </a:p>
        </p:txBody>
      </p:sp>
      <p:pic>
        <p:nvPicPr>
          <p:cNvPr id="10" name="MO_MASTER_for_dark_backg_RBG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83600" y="54000"/>
            <a:ext cx="1803780" cy="56565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45083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000" y="698400"/>
            <a:ext cx="8640000" cy="1157696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00" y="2129051"/>
            <a:ext cx="8640000" cy="1814299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4217158" y="4735773"/>
            <a:ext cx="4926842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r" defTabSz="450850">
              <a:tabLst/>
            </a:pPr>
            <a:r>
              <a:rPr lang="fr-BE" sz="800">
                <a:solidFill>
                  <a:schemeClr val="tx1"/>
                </a:solidFill>
              </a:rPr>
              <a:t>© Crown Copyright</a:t>
            </a:r>
            <a:r>
              <a:rPr lang="fr-BE" sz="800" baseline="0">
                <a:solidFill>
                  <a:schemeClr val="tx1"/>
                </a:solidFill>
              </a:rPr>
              <a:t> 2024, Met Office</a:t>
            </a:r>
            <a:endParaRPr lang="en-GB" sz="80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tx1"/>
                </a:solidFill>
              </a:rPr>
              <a:t>www.metoffice.gov.uk</a:t>
            </a:r>
            <a:r>
              <a:rPr lang="fr-BE" sz="800">
                <a:solidFill>
                  <a:schemeClr val="bg2"/>
                </a:solidFill>
              </a:rPr>
              <a:t>	</a:t>
            </a:r>
            <a:endParaRPr lang="en-GB" sz="8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362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-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000" y="698400"/>
            <a:ext cx="8640000" cy="1157696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00" y="2129051"/>
            <a:ext cx="8640000" cy="1814299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4217158" y="4735773"/>
            <a:ext cx="4926842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r" defTabSz="450850">
              <a:tabLst/>
            </a:pPr>
            <a:r>
              <a:rPr lang="fr-BE" sz="800">
                <a:solidFill>
                  <a:schemeClr val="tx1"/>
                </a:solidFill>
              </a:rPr>
              <a:t>© Crown Copyright</a:t>
            </a:r>
            <a:r>
              <a:rPr lang="fr-BE" sz="800" baseline="0">
                <a:solidFill>
                  <a:schemeClr val="tx1"/>
                </a:solidFill>
              </a:rPr>
              <a:t> 2024, Met Office</a:t>
            </a:r>
            <a:endParaRPr lang="en-GB" sz="80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tx1"/>
                </a:solidFill>
              </a:rPr>
              <a:t>www.metoffice.gov.uk</a:t>
            </a:r>
            <a:r>
              <a:rPr lang="fr-BE" sz="800">
                <a:solidFill>
                  <a:schemeClr val="bg2"/>
                </a:solidFill>
              </a:rPr>
              <a:t>	</a:t>
            </a:r>
            <a:endParaRPr lang="en-GB" sz="800">
              <a:solidFill>
                <a:schemeClr val="bg2"/>
              </a:solidFill>
            </a:endParaRPr>
          </a:p>
        </p:txBody>
      </p:sp>
      <p:sp>
        <p:nvSpPr>
          <p:cNvPr id="7" name="Shape 48"/>
          <p:cNvSpPr/>
          <p:nvPr userDrawn="1"/>
        </p:nvSpPr>
        <p:spPr>
          <a:xfrm>
            <a:off x="-1" y="-6009"/>
            <a:ext cx="9144002" cy="687642"/>
          </a:xfrm>
          <a:prstGeom prst="rect">
            <a:avLst/>
          </a:prstGeom>
          <a:blipFill>
            <a:blip r:embed="rId2" cstate="print"/>
          </a:blip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 marL="0" marR="0" lvl="0" indent="0" algn="ctr" defTabSz="2190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sym typeface="Helvetica Light"/>
              </a:rPr>
              <a:t>  </a:t>
            </a:r>
          </a:p>
        </p:txBody>
      </p:sp>
      <p:pic>
        <p:nvPicPr>
          <p:cNvPr id="9" name="MO_MASTER_for_dark_backg_RBG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83600" y="54000"/>
            <a:ext cx="1803780" cy="56565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84869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000" y="698400"/>
            <a:ext cx="8640000" cy="1157696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00" y="2129051"/>
            <a:ext cx="8640000" cy="1814299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hape 64"/>
          <p:cNvSpPr/>
          <p:nvPr userDrawn="1"/>
        </p:nvSpPr>
        <p:spPr>
          <a:xfrm flipV="1">
            <a:off x="2141935" y="135000"/>
            <a:ext cx="0" cy="4050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26789" tIns="26789" rIns="26789" bIns="26789" anchor="ctr"/>
          <a:lstStyle/>
          <a:p>
            <a:pPr marL="0" marR="0" lvl="0" indent="0" algn="ctr" defTabSz="2190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2A2A2A"/>
              </a:solidFill>
              <a:effectLst/>
              <a:uLnTx/>
              <a:uFillTx/>
              <a:latin typeface="Arial"/>
              <a:sym typeface="Helvetica Light"/>
            </a:endParaRPr>
          </a:p>
        </p:txBody>
      </p:sp>
      <p:sp>
        <p:nvSpPr>
          <p:cNvPr id="5" name="Shape 68"/>
          <p:cNvSpPr/>
          <p:nvPr userDrawn="1"/>
        </p:nvSpPr>
        <p:spPr>
          <a:xfrm>
            <a:off x="7531089" y="204551"/>
            <a:ext cx="1360911" cy="27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/>
          <a:lstStyle/>
          <a:p>
            <a:pPr marL="0" marR="0" lvl="0" indent="0" algn="l" defTabSz="342900" rtl="0" eaLnBrk="1" fontAlgn="auto" latinLnBrk="0" hangingPunct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100">
                <a:solidFill>
                  <a:srgbClr val="2A2A2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kumimoji="0" sz="800" b="0" i="0" u="none" strike="noStrike" kern="0" cap="none" spc="0" normalizeH="0" baseline="0" noProof="0">
                <a:ln>
                  <a:noFill/>
                </a:ln>
                <a:solidFill>
                  <a:srgbClr val="2A2A2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Working together </a:t>
            </a:r>
            <a:br>
              <a:rPr kumimoji="0" sz="800" b="0" i="0" u="none" strike="noStrike" kern="0" cap="none" spc="0" normalizeH="0" baseline="0" noProof="0">
                <a:ln>
                  <a:noFill/>
                </a:ln>
                <a:solidFill>
                  <a:srgbClr val="2A2A2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</a:br>
            <a:r>
              <a:rPr kumimoji="0" sz="800" b="0" i="0" u="none" strike="noStrike" kern="0" cap="none" spc="0" normalizeH="0" baseline="0" noProof="0">
                <a:ln>
                  <a:noFill/>
                </a:ln>
                <a:solidFill>
                  <a:srgbClr val="2A2A2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(enter working relationship)</a:t>
            </a:r>
          </a:p>
        </p:txBody>
      </p:sp>
      <p:sp>
        <p:nvSpPr>
          <p:cNvPr id="6" name="Shape 69"/>
          <p:cNvSpPr>
            <a:spLocks noGrp="1"/>
          </p:cNvSpPr>
          <p:nvPr>
            <p:ph type="pic" sz="quarter" idx="13"/>
          </p:nvPr>
        </p:nvSpPr>
        <p:spPr>
          <a:xfrm>
            <a:off x="2227171" y="204551"/>
            <a:ext cx="1176126" cy="270000"/>
          </a:xfrm>
          <a:prstGeom prst="rect">
            <a:avLst/>
          </a:prstGeom>
          <a:noFill/>
          <a:ln>
            <a:noFill/>
          </a:ln>
        </p:spPr>
        <p:txBody>
          <a:bodyPr wrap="square" lIns="68579" tIns="34289" rIns="68579" bIns="34289" anchor="t"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Shape 70"/>
          <p:cNvSpPr>
            <a:spLocks noGrp="1"/>
          </p:cNvSpPr>
          <p:nvPr>
            <p:ph type="pic" sz="quarter" idx="14"/>
          </p:nvPr>
        </p:nvSpPr>
        <p:spPr>
          <a:xfrm>
            <a:off x="3577935" y="204551"/>
            <a:ext cx="1176127" cy="270000"/>
          </a:xfrm>
          <a:prstGeom prst="rect">
            <a:avLst/>
          </a:prstGeom>
          <a:noFill/>
          <a:ln>
            <a:noFill/>
          </a:ln>
        </p:spPr>
        <p:txBody>
          <a:bodyPr lIns="68579" tIns="34289" rIns="68579" bIns="34289" anchor="t">
            <a:noAutofit/>
          </a:bodyPr>
          <a:lstStyle>
            <a:lvl1pPr marL="0" indent="0">
              <a:buNone/>
              <a:defRPr sz="8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Shape 71"/>
          <p:cNvSpPr>
            <a:spLocks noGrp="1"/>
          </p:cNvSpPr>
          <p:nvPr>
            <p:ph type="pic" sz="quarter" idx="15"/>
          </p:nvPr>
        </p:nvSpPr>
        <p:spPr>
          <a:xfrm>
            <a:off x="4928103" y="204551"/>
            <a:ext cx="1176127" cy="270000"/>
          </a:xfrm>
          <a:prstGeom prst="rect">
            <a:avLst/>
          </a:prstGeom>
          <a:noFill/>
          <a:ln>
            <a:noFill/>
          </a:ln>
        </p:spPr>
        <p:txBody>
          <a:bodyPr lIns="68579" tIns="34289" rIns="68579" bIns="34289" anchor="t">
            <a:noAutofit/>
          </a:bodyPr>
          <a:lstStyle>
            <a:lvl1pPr marL="0" indent="0">
              <a:buNone/>
              <a:defRPr sz="8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9" name="Shape 64"/>
          <p:cNvSpPr/>
          <p:nvPr userDrawn="1"/>
        </p:nvSpPr>
        <p:spPr>
          <a:xfrm flipV="1">
            <a:off x="3490913" y="135000"/>
            <a:ext cx="0" cy="4050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26789" tIns="26789" rIns="26789" bIns="26789" anchor="ctr"/>
          <a:lstStyle/>
          <a:p>
            <a:pPr marL="0" marR="0" lvl="0" indent="0" algn="ctr" defTabSz="2190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2A2A2A"/>
              </a:solidFill>
              <a:effectLst/>
              <a:uLnTx/>
              <a:uFillTx/>
              <a:latin typeface="Arial"/>
              <a:sym typeface="Helvetica Light"/>
            </a:endParaRPr>
          </a:p>
        </p:txBody>
      </p:sp>
      <p:sp>
        <p:nvSpPr>
          <p:cNvPr id="10" name="Shape 64"/>
          <p:cNvSpPr/>
          <p:nvPr userDrawn="1"/>
        </p:nvSpPr>
        <p:spPr>
          <a:xfrm flipV="1">
            <a:off x="4842272" y="135000"/>
            <a:ext cx="0" cy="4050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26789" tIns="26789" rIns="26789" bIns="26789" anchor="ctr"/>
          <a:lstStyle/>
          <a:p>
            <a:pPr marL="0" marR="0" lvl="0" indent="0" algn="ctr" defTabSz="2190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2A2A2A"/>
              </a:solidFill>
              <a:effectLst/>
              <a:uLnTx/>
              <a:uFillTx/>
              <a:latin typeface="Arial"/>
              <a:sym typeface="Helvetica Light"/>
            </a:endParaRPr>
          </a:p>
        </p:txBody>
      </p:sp>
      <p:sp>
        <p:nvSpPr>
          <p:cNvPr id="11" name="Shape 64"/>
          <p:cNvSpPr/>
          <p:nvPr userDrawn="1"/>
        </p:nvSpPr>
        <p:spPr>
          <a:xfrm flipV="1">
            <a:off x="6192441" y="135000"/>
            <a:ext cx="0" cy="4050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26789" tIns="26789" rIns="26789" bIns="26789" anchor="ctr"/>
          <a:lstStyle/>
          <a:p>
            <a:pPr marL="0" marR="0" lvl="0" indent="0" algn="ctr" defTabSz="2190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2A2A2A"/>
              </a:solidFill>
              <a:effectLst/>
              <a:uLnTx/>
              <a:uFillTx/>
              <a:latin typeface="Arial"/>
              <a:sym typeface="Helvetica Light"/>
            </a:endParaRPr>
          </a:p>
        </p:txBody>
      </p:sp>
      <p:sp>
        <p:nvSpPr>
          <p:cNvPr id="12" name="Shape 71"/>
          <p:cNvSpPr>
            <a:spLocks noGrp="1"/>
          </p:cNvSpPr>
          <p:nvPr>
            <p:ph type="pic" sz="quarter" idx="17"/>
          </p:nvPr>
        </p:nvSpPr>
        <p:spPr>
          <a:xfrm>
            <a:off x="6273702" y="204551"/>
            <a:ext cx="1176127" cy="270000"/>
          </a:xfrm>
          <a:prstGeom prst="rect">
            <a:avLst/>
          </a:prstGeom>
          <a:noFill/>
          <a:ln>
            <a:noFill/>
          </a:ln>
        </p:spPr>
        <p:txBody>
          <a:bodyPr lIns="68579" tIns="34289" rIns="68579" bIns="34289" anchor="t">
            <a:noAutofit/>
          </a:bodyPr>
          <a:lstStyle>
            <a:lvl1pPr marL="0" indent="0">
              <a:buNone/>
              <a:defRPr sz="8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13" name="Rectangle 12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tx1"/>
                </a:solidFill>
              </a:rPr>
              <a:t>www.metoffice.gov.uk</a:t>
            </a:r>
            <a:r>
              <a:rPr lang="fr-BE" sz="800">
                <a:solidFill>
                  <a:schemeClr val="bg2"/>
                </a:solidFill>
              </a:rPr>
              <a:t>	</a:t>
            </a:r>
            <a:endParaRPr lang="en-GB" sz="800">
              <a:solidFill>
                <a:schemeClr val="bg2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4217158" y="4735773"/>
            <a:ext cx="4926842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r" defTabSz="450850">
              <a:tabLst/>
            </a:pPr>
            <a:r>
              <a:rPr lang="fr-BE" sz="800">
                <a:solidFill>
                  <a:schemeClr val="tx1"/>
                </a:solidFill>
              </a:rPr>
              <a:t>© Crown Copyright</a:t>
            </a:r>
            <a:r>
              <a:rPr lang="fr-BE" sz="800" baseline="0">
                <a:solidFill>
                  <a:schemeClr val="tx1"/>
                </a:solidFill>
              </a:rPr>
              <a:t> 2024, Met Office</a:t>
            </a:r>
            <a:endParaRPr lang="en-GB" sz="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979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- 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48"/>
          <p:cNvSpPr/>
          <p:nvPr userDrawn="1"/>
        </p:nvSpPr>
        <p:spPr>
          <a:xfrm>
            <a:off x="-1" y="-6009"/>
            <a:ext cx="9144002" cy="687642"/>
          </a:xfrm>
          <a:prstGeom prst="rect">
            <a:avLst/>
          </a:prstGeom>
          <a:blipFill>
            <a:blip r:embed="rId2" cstate="print"/>
          </a:blip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 marL="0" marR="0" lvl="0" indent="0" algn="ctr" defTabSz="2190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sym typeface="Helvetica Light"/>
              </a:rPr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000" y="698400"/>
            <a:ext cx="8640000" cy="1157696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00" y="2129051"/>
            <a:ext cx="8640000" cy="1814299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hape 64"/>
          <p:cNvSpPr/>
          <p:nvPr userDrawn="1"/>
        </p:nvSpPr>
        <p:spPr>
          <a:xfrm flipV="1">
            <a:off x="2141935" y="135000"/>
            <a:ext cx="0" cy="40500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26789" tIns="26789" rIns="26789" bIns="26789" anchor="ctr"/>
          <a:lstStyle/>
          <a:p>
            <a:pPr marL="0" marR="0" lvl="0" indent="0" algn="ctr" defTabSz="2190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2A2A2A"/>
              </a:solidFill>
              <a:effectLst/>
              <a:uLnTx/>
              <a:uFillTx/>
              <a:latin typeface="Arial"/>
              <a:sym typeface="Helvetica Light"/>
            </a:endParaRPr>
          </a:p>
        </p:txBody>
      </p:sp>
      <p:sp>
        <p:nvSpPr>
          <p:cNvPr id="6" name="Shape 69"/>
          <p:cNvSpPr>
            <a:spLocks noGrp="1"/>
          </p:cNvSpPr>
          <p:nvPr>
            <p:ph type="pic" sz="quarter" idx="13"/>
          </p:nvPr>
        </p:nvSpPr>
        <p:spPr>
          <a:xfrm>
            <a:off x="2227171" y="204551"/>
            <a:ext cx="1176126" cy="270000"/>
          </a:xfrm>
          <a:prstGeom prst="rect">
            <a:avLst/>
          </a:prstGeom>
          <a:noFill/>
          <a:ln>
            <a:noFill/>
          </a:ln>
        </p:spPr>
        <p:txBody>
          <a:bodyPr wrap="square" lIns="68579" tIns="34289" rIns="68579" bIns="34289" anchor="t"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Shape 70"/>
          <p:cNvSpPr>
            <a:spLocks noGrp="1"/>
          </p:cNvSpPr>
          <p:nvPr>
            <p:ph type="pic" sz="quarter" idx="14"/>
          </p:nvPr>
        </p:nvSpPr>
        <p:spPr>
          <a:xfrm>
            <a:off x="3577935" y="204551"/>
            <a:ext cx="1176127" cy="270000"/>
          </a:xfrm>
          <a:prstGeom prst="rect">
            <a:avLst/>
          </a:prstGeom>
          <a:noFill/>
          <a:ln>
            <a:noFill/>
          </a:ln>
        </p:spPr>
        <p:txBody>
          <a:bodyPr lIns="68579" tIns="34289" rIns="68579" bIns="34289" anchor="t">
            <a:noAutofit/>
          </a:bodyPr>
          <a:lstStyle>
            <a:lvl1pPr marL="0" indent="0">
              <a:buNone/>
              <a:defRPr sz="8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Shape 71"/>
          <p:cNvSpPr>
            <a:spLocks noGrp="1"/>
          </p:cNvSpPr>
          <p:nvPr>
            <p:ph type="pic" sz="quarter" idx="15"/>
          </p:nvPr>
        </p:nvSpPr>
        <p:spPr>
          <a:xfrm>
            <a:off x="4928103" y="204551"/>
            <a:ext cx="1176127" cy="270000"/>
          </a:xfrm>
          <a:prstGeom prst="rect">
            <a:avLst/>
          </a:prstGeom>
          <a:noFill/>
          <a:ln>
            <a:noFill/>
          </a:ln>
        </p:spPr>
        <p:txBody>
          <a:bodyPr lIns="68579" tIns="34289" rIns="68579" bIns="34289" anchor="t">
            <a:noAutofit/>
          </a:bodyPr>
          <a:lstStyle>
            <a:lvl1pPr marL="0" indent="0">
              <a:buNone/>
              <a:defRPr sz="8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9" name="Shape 64"/>
          <p:cNvSpPr/>
          <p:nvPr userDrawn="1"/>
        </p:nvSpPr>
        <p:spPr>
          <a:xfrm flipV="1">
            <a:off x="3490913" y="135000"/>
            <a:ext cx="0" cy="40500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26789" tIns="26789" rIns="26789" bIns="26789" anchor="ctr"/>
          <a:lstStyle/>
          <a:p>
            <a:pPr marL="0" marR="0" lvl="0" indent="0" algn="ctr" defTabSz="2190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2A2A2A"/>
              </a:solidFill>
              <a:effectLst/>
              <a:uLnTx/>
              <a:uFillTx/>
              <a:latin typeface="Arial"/>
              <a:sym typeface="Helvetica Light"/>
            </a:endParaRPr>
          </a:p>
        </p:txBody>
      </p:sp>
      <p:sp>
        <p:nvSpPr>
          <p:cNvPr id="10" name="Shape 64"/>
          <p:cNvSpPr/>
          <p:nvPr userDrawn="1"/>
        </p:nvSpPr>
        <p:spPr>
          <a:xfrm flipV="1">
            <a:off x="4842272" y="135000"/>
            <a:ext cx="0" cy="40500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26789" tIns="26789" rIns="26789" bIns="26789" anchor="ctr"/>
          <a:lstStyle/>
          <a:p>
            <a:pPr marL="0" marR="0" lvl="0" indent="0" algn="ctr" defTabSz="2190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2A2A2A"/>
              </a:solidFill>
              <a:effectLst/>
              <a:uLnTx/>
              <a:uFillTx/>
              <a:latin typeface="Arial"/>
              <a:sym typeface="Helvetica Light"/>
            </a:endParaRPr>
          </a:p>
        </p:txBody>
      </p:sp>
      <p:sp>
        <p:nvSpPr>
          <p:cNvPr id="11" name="Shape 64"/>
          <p:cNvSpPr/>
          <p:nvPr userDrawn="1"/>
        </p:nvSpPr>
        <p:spPr>
          <a:xfrm flipV="1">
            <a:off x="6192441" y="135000"/>
            <a:ext cx="0" cy="40500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lIns="26789" tIns="26789" rIns="26789" bIns="26789" anchor="ctr"/>
          <a:lstStyle/>
          <a:p>
            <a:pPr marL="0" marR="0" lvl="0" indent="0" algn="ctr" defTabSz="2190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2A2A2A"/>
              </a:solidFill>
              <a:effectLst/>
              <a:uLnTx/>
              <a:uFillTx/>
              <a:latin typeface="Arial"/>
              <a:sym typeface="Helvetica Light"/>
            </a:endParaRPr>
          </a:p>
        </p:txBody>
      </p:sp>
      <p:sp>
        <p:nvSpPr>
          <p:cNvPr id="12" name="Shape 71"/>
          <p:cNvSpPr>
            <a:spLocks noGrp="1"/>
          </p:cNvSpPr>
          <p:nvPr>
            <p:ph type="pic" sz="quarter" idx="17"/>
          </p:nvPr>
        </p:nvSpPr>
        <p:spPr>
          <a:xfrm>
            <a:off x="6273702" y="204551"/>
            <a:ext cx="1176127" cy="270000"/>
          </a:xfrm>
          <a:prstGeom prst="rect">
            <a:avLst/>
          </a:prstGeom>
          <a:noFill/>
          <a:ln>
            <a:noFill/>
          </a:ln>
        </p:spPr>
        <p:txBody>
          <a:bodyPr lIns="68579" tIns="34289" rIns="68579" bIns="34289" anchor="t">
            <a:noAutofit/>
          </a:bodyPr>
          <a:lstStyle>
            <a:lvl1pPr marL="0" indent="0">
              <a:buNone/>
              <a:defRPr sz="8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13" name="Rectangle 12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tx1"/>
                </a:solidFill>
              </a:rPr>
              <a:t>www.metoffice.gov.uk</a:t>
            </a:r>
            <a:r>
              <a:rPr lang="fr-BE" sz="800">
                <a:solidFill>
                  <a:schemeClr val="bg2"/>
                </a:solidFill>
              </a:rPr>
              <a:t>	</a:t>
            </a:r>
            <a:endParaRPr lang="en-GB" sz="800">
              <a:solidFill>
                <a:schemeClr val="bg2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4217158" y="4735773"/>
            <a:ext cx="4926842" cy="4077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r" defTabSz="450850">
              <a:tabLst/>
            </a:pPr>
            <a:r>
              <a:rPr lang="fr-BE" sz="800">
                <a:solidFill>
                  <a:schemeClr val="tx1"/>
                </a:solidFill>
              </a:rPr>
              <a:t>© Crown Copyright</a:t>
            </a:r>
            <a:r>
              <a:rPr lang="fr-BE" sz="800" baseline="0">
                <a:solidFill>
                  <a:schemeClr val="tx1"/>
                </a:solidFill>
              </a:rPr>
              <a:t> 2024, Met Office</a:t>
            </a:r>
            <a:endParaRPr lang="en-GB" sz="800">
              <a:solidFill>
                <a:schemeClr val="tx1"/>
              </a:solidFill>
            </a:endParaRPr>
          </a:p>
        </p:txBody>
      </p:sp>
      <p:sp>
        <p:nvSpPr>
          <p:cNvPr id="5" name="Shape 68"/>
          <p:cNvSpPr/>
          <p:nvPr userDrawn="1"/>
        </p:nvSpPr>
        <p:spPr>
          <a:xfrm>
            <a:off x="7531089" y="204551"/>
            <a:ext cx="1360911" cy="27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/>
          <a:lstStyle/>
          <a:p>
            <a:pPr marL="0" marR="0" lvl="0" indent="0" algn="l" defTabSz="342900" rtl="0" eaLnBrk="1" fontAlgn="auto" latinLnBrk="0" hangingPunct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100">
                <a:solidFill>
                  <a:srgbClr val="2A2A2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kumimoji="0" sz="800" b="0" i="0" u="none" strike="noStrike" kern="0" cap="none" spc="0" normalizeH="0" baseline="0" noProof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Working together </a:t>
            </a:r>
            <a:br>
              <a:rPr kumimoji="0" sz="800" b="0" i="0" u="none" strike="noStrike" kern="0" cap="none" spc="0" normalizeH="0" baseline="0" noProof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</a:br>
            <a:r>
              <a:rPr kumimoji="0" sz="800" b="0" i="0" u="none" strike="noStrike" kern="0" cap="none" spc="0" normalizeH="0" baseline="0" noProof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(enter working relationship)</a:t>
            </a:r>
          </a:p>
        </p:txBody>
      </p:sp>
      <p:pic>
        <p:nvPicPr>
          <p:cNvPr id="18" name="MO_MASTER_for_dark_backg_RBG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83600" y="54000"/>
            <a:ext cx="1803780" cy="56565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47208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262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2000" y="1548000"/>
            <a:ext cx="4087988" cy="3060000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2400" y="1548000"/>
            <a:ext cx="4089600" cy="3060000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67473" y="1548000"/>
            <a:ext cx="0" cy="30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1592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000" y="699740"/>
            <a:ext cx="8640000" cy="576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2000" y="1548000"/>
            <a:ext cx="8640000" cy="306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MO_MASTER_black_mono_for_light_backg_RBG.png"/>
          <p:cNvPicPr>
            <a:picLocks noChangeAspect="1"/>
          </p:cNvPicPr>
          <p:nvPr userDrawn="1"/>
        </p:nvPicPr>
        <p:blipFill>
          <a:blip r:embed="rId24" cstate="print"/>
          <a:stretch>
            <a:fillRect/>
          </a:stretch>
        </p:blipFill>
        <p:spPr>
          <a:xfrm>
            <a:off x="183946" y="54592"/>
            <a:ext cx="1802343" cy="565200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Rectangle 8"/>
          <p:cNvSpPr/>
          <p:nvPr userDrawn="1"/>
        </p:nvSpPr>
        <p:spPr>
          <a:xfrm>
            <a:off x="0" y="4735773"/>
            <a:ext cx="9144000" cy="407727"/>
          </a:xfrm>
          <a:prstGeom prst="rect">
            <a:avLst/>
          </a:prstGeom>
          <a:solidFill>
            <a:srgbClr val="C4E90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l" defTabSz="450850">
              <a:tabLst/>
            </a:pPr>
            <a:r>
              <a:rPr lang="fr-BE" sz="800">
                <a:solidFill>
                  <a:schemeClr val="tx1"/>
                </a:solidFill>
              </a:rPr>
              <a:t>	</a:t>
            </a:r>
            <a:endParaRPr lang="en-GB" sz="80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3851910" y="4802317"/>
            <a:ext cx="143637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E5F9FE41-C8F9-47EF-94C3-C489748B47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8655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6" r:id="rId2"/>
    <p:sldLayoutId id="2147483659" r:id="rId3"/>
    <p:sldLayoutId id="2147483681" r:id="rId4"/>
    <p:sldLayoutId id="2147483684" r:id="rId5"/>
    <p:sldLayoutId id="2147483682" r:id="rId6"/>
    <p:sldLayoutId id="2147483685" r:id="rId7"/>
    <p:sldLayoutId id="2147483660" r:id="rId8"/>
    <p:sldLayoutId id="2147483662" r:id="rId9"/>
    <p:sldLayoutId id="2147483670" r:id="rId10"/>
    <p:sldLayoutId id="2147483669" r:id="rId11"/>
    <p:sldLayoutId id="2147483668" r:id="rId12"/>
    <p:sldLayoutId id="2147483664" r:id="rId13"/>
    <p:sldLayoutId id="2147483671" r:id="rId14"/>
    <p:sldLayoutId id="2147483665" r:id="rId15"/>
    <p:sldLayoutId id="2147483677" r:id="rId16"/>
    <p:sldLayoutId id="2147483672" r:id="rId17"/>
    <p:sldLayoutId id="2147483676" r:id="rId18"/>
    <p:sldLayoutId id="2147483674" r:id="rId19"/>
    <p:sldLayoutId id="2147483675" r:id="rId20"/>
    <p:sldLayoutId id="2147483673" r:id="rId21"/>
    <p:sldLayoutId id="2147483683" r:id="rId2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pypi.org/project/ESMValCore/2.11.0rc1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ESMValGroup/ESMValCore/release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zenodo.org/records/11186676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1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1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github.com/ESMValGroup/ESMValTool/discussion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SMValGroup/ESMValTool/issues/3616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sv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4" Type="http://schemas.openxmlformats.org/officeDocument/2006/relationships/image" Target="../media/image37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github.com/ESMValGroup/ESMValTool/issues/2786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0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2.sv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svg"/><Relationship Id="rId3" Type="http://schemas.openxmlformats.org/officeDocument/2006/relationships/image" Target="../media/image19.pn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github.com/ESMValGroup/ESMValCore/discussio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docs.esmvaltool.org/projects/ESMValCore/en/v2.10.0/changelog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docs.esmvaltool.org/projects/ESMValCore/en/latest/contributing.html#add-release-note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C1E6D4B-47D8-49C0-9204-70D4C19F5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000" y="698400"/>
            <a:ext cx="5016036" cy="1041335"/>
          </a:xfrm>
        </p:spPr>
        <p:txBody>
          <a:bodyPr/>
          <a:lstStyle/>
          <a:p>
            <a:r>
              <a:rPr lang="en-GB"/>
              <a:t>ESMValTool v2.11.0 release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BA0585E-1C6C-4744-ADDD-352E68686D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000" y="2237967"/>
            <a:ext cx="4333648" cy="1814299"/>
          </a:xfrm>
        </p:spPr>
        <p:txBody>
          <a:bodyPr/>
          <a:lstStyle/>
          <a:p>
            <a:r>
              <a:rPr lang="en-GB"/>
              <a:t>Emma Hogan, Chris Billows, Ed Gillett</a:t>
            </a:r>
          </a:p>
          <a:p>
            <a:endParaRPr lang="en-GB"/>
          </a:p>
          <a:p>
            <a:r>
              <a:rPr lang="en-GB"/>
              <a:t>ESMValTool workshop, DLR</a:t>
            </a:r>
          </a:p>
          <a:p>
            <a:r>
              <a:rPr lang="en-GB"/>
              <a:t>Monday, May 27, 2024</a:t>
            </a:r>
          </a:p>
          <a:p>
            <a:r>
              <a:rPr lang="en-GB"/>
              <a:t>09:45 - 10:15</a:t>
            </a:r>
          </a:p>
        </p:txBody>
      </p:sp>
    </p:spTree>
    <p:extLst>
      <p:ext uri="{BB962C8B-B14F-4D97-AF65-F5344CB8AC3E}">
        <p14:creationId xmlns:p14="http://schemas.microsoft.com/office/powerpoint/2010/main" val="997800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8AF079-8D07-2FEA-0ED5-2D92B04C82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97"/>
          <a:stretch/>
        </p:blipFill>
        <p:spPr>
          <a:xfrm>
            <a:off x="1500730" y="2232013"/>
            <a:ext cx="6142541" cy="6794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85F5A8-8D41-4CCB-F884-907528F13CA7}"/>
              </a:ext>
            </a:extLst>
          </p:cNvPr>
          <p:cNvSpPr txBox="1"/>
          <p:nvPr/>
        </p:nvSpPr>
        <p:spPr>
          <a:xfrm>
            <a:off x="8202706" y="6724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Emma</a:t>
            </a:r>
          </a:p>
        </p:txBody>
      </p:sp>
    </p:spTree>
    <p:extLst>
      <p:ext uri="{BB962C8B-B14F-4D97-AF65-F5344CB8AC3E}">
        <p14:creationId xmlns:p14="http://schemas.microsoft.com/office/powerpoint/2010/main" val="2579638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5A37F1D-A399-1EA6-424B-974CB96D26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0" r="5725"/>
          <a:stretch/>
        </p:blipFill>
        <p:spPr>
          <a:xfrm>
            <a:off x="-3093" y="0"/>
            <a:ext cx="9150186" cy="45859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E912665-FD6C-0357-3AD3-5A0AF5C226F5}"/>
              </a:ext>
            </a:extLst>
          </p:cNvPr>
          <p:cNvSpPr txBox="1"/>
          <p:nvPr/>
        </p:nvSpPr>
        <p:spPr>
          <a:xfrm>
            <a:off x="3336823" y="4752046"/>
            <a:ext cx="5785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hlinkClick r:id="rId4"/>
              </a:rPr>
              <a:t>https://pypi.org/project/ESMValCore/2.11.0rc1/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9343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22EDEC-EB4C-9AFA-1DE5-1F48E5C4D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42421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65C113-26A1-0412-9511-A733CDE033E0}"/>
              </a:ext>
            </a:extLst>
          </p:cNvPr>
          <p:cNvSpPr txBox="1"/>
          <p:nvPr/>
        </p:nvSpPr>
        <p:spPr>
          <a:xfrm>
            <a:off x="2754262" y="4752046"/>
            <a:ext cx="63676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hlinkClick r:id="rId4"/>
              </a:rPr>
              <a:t>https://github.com/ESMValGroup/ESMValCore/releases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1735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D15821-1D18-BB42-32F2-C0B683C11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47115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7CB8A1-0F59-0397-FE78-84CA79FBD9F5}"/>
              </a:ext>
            </a:extLst>
          </p:cNvPr>
          <p:cNvSpPr txBox="1"/>
          <p:nvPr/>
        </p:nvSpPr>
        <p:spPr>
          <a:xfrm>
            <a:off x="4542504" y="4752046"/>
            <a:ext cx="4579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hlinkClick r:id="rId4"/>
              </a:rPr>
              <a:t>https://zenodo.org/records/11186676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8146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Partial sun with solid fill">
            <a:extLst>
              <a:ext uri="{FF2B5EF4-FFF2-40B4-BE49-F238E27FC236}">
                <a16:creationId xmlns:a16="http://schemas.microsoft.com/office/drawing/2014/main" id="{35C2C366-775D-8B29-DBE5-2434974290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32000" y="20172"/>
            <a:ext cx="4680000" cy="46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31CEF7-EA43-F414-31E9-60EBFFEC9A22}"/>
              </a:ext>
            </a:extLst>
          </p:cNvPr>
          <p:cNvSpPr txBox="1"/>
          <p:nvPr/>
        </p:nvSpPr>
        <p:spPr>
          <a:xfrm>
            <a:off x="8202706" y="6724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Emma</a:t>
            </a:r>
          </a:p>
        </p:txBody>
      </p:sp>
    </p:spTree>
    <p:extLst>
      <p:ext uri="{BB962C8B-B14F-4D97-AF65-F5344CB8AC3E}">
        <p14:creationId xmlns:p14="http://schemas.microsoft.com/office/powerpoint/2010/main" val="1116482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7CBC6C-F9E7-4B59-347C-558991FAFF20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Chris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18F8B4D-72BB-DE35-B499-C467112742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5947" y="891675"/>
            <a:ext cx="8847795" cy="3526575"/>
          </a:xfrm>
        </p:spPr>
      </p:pic>
    </p:spTree>
    <p:extLst>
      <p:ext uri="{BB962C8B-B14F-4D97-AF65-F5344CB8AC3E}">
        <p14:creationId xmlns:p14="http://schemas.microsoft.com/office/powerpoint/2010/main" val="1686492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Storytelling with solid fill">
            <a:extLst>
              <a:ext uri="{FF2B5EF4-FFF2-40B4-BE49-F238E27FC236}">
                <a16:creationId xmlns:a16="http://schemas.microsoft.com/office/drawing/2014/main" id="{5BD4DF57-4D2A-527C-FD15-BCF072699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32000" y="22122"/>
            <a:ext cx="4680000" cy="468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A89767-3A3F-7790-0D6F-239222FEA974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Emma</a:t>
            </a:r>
          </a:p>
        </p:txBody>
      </p:sp>
    </p:spTree>
    <p:extLst>
      <p:ext uri="{BB962C8B-B14F-4D97-AF65-F5344CB8AC3E}">
        <p14:creationId xmlns:p14="http://schemas.microsoft.com/office/powerpoint/2010/main" val="3443287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Future with solid fill">
            <a:extLst>
              <a:ext uri="{FF2B5EF4-FFF2-40B4-BE49-F238E27FC236}">
                <a16:creationId xmlns:a16="http://schemas.microsoft.com/office/drawing/2014/main" id="{1DB2D4A2-2F0C-5AD7-41EA-96BB33602A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262280" y="20172"/>
            <a:ext cx="4680000" cy="46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0DBBB3-039A-AFB1-D17C-2DA16F5BDDBA}"/>
              </a:ext>
            </a:extLst>
          </p:cNvPr>
          <p:cNvSpPr txBox="1"/>
          <p:nvPr/>
        </p:nvSpPr>
        <p:spPr>
          <a:xfrm>
            <a:off x="3119294" y="3992286"/>
            <a:ext cx="26894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/>
              <a:t>2 hours</a:t>
            </a:r>
          </a:p>
        </p:txBody>
      </p:sp>
      <p:pic>
        <p:nvPicPr>
          <p:cNvPr id="8" name="Graphic 7" descr="Wrench with solid fill">
            <a:extLst>
              <a:ext uri="{FF2B5EF4-FFF2-40B4-BE49-F238E27FC236}">
                <a16:creationId xmlns:a16="http://schemas.microsoft.com/office/drawing/2014/main" id="{E1393E6F-ED63-D4F0-2050-BE6DA9E5D8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201720" y="20172"/>
            <a:ext cx="4680000" cy="468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5A35A6-D302-B6FD-CBAF-6B622369F614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Emma</a:t>
            </a:r>
          </a:p>
        </p:txBody>
      </p:sp>
    </p:spTree>
    <p:extLst>
      <p:ext uri="{BB962C8B-B14F-4D97-AF65-F5344CB8AC3E}">
        <p14:creationId xmlns:p14="http://schemas.microsoft.com/office/powerpoint/2010/main" val="3935350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F6809CF7-91CC-A76F-8CE6-17C974FBE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4365177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16D50EB9-8131-09F9-63BA-D749825B83F7}"/>
              </a:ext>
            </a:extLst>
          </p:cNvPr>
          <p:cNvSpPr/>
          <p:nvPr/>
        </p:nvSpPr>
        <p:spPr>
          <a:xfrm>
            <a:off x="8472946" y="3134034"/>
            <a:ext cx="540000" cy="540000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3B537F-139A-6792-7127-ADCCF566CE30}"/>
              </a:ext>
            </a:extLst>
          </p:cNvPr>
          <p:cNvSpPr txBox="1"/>
          <p:nvPr/>
        </p:nvSpPr>
        <p:spPr>
          <a:xfrm>
            <a:off x="2665772" y="4752046"/>
            <a:ext cx="64561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hlinkClick r:id="rId4"/>
              </a:rPr>
              <a:t>https://github.com/ESMValGroup/ESMValTool/discussions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1619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5A1C3EC-B4DC-F9D5-D958-AB99849003BB}"/>
              </a:ext>
            </a:extLst>
          </p:cNvPr>
          <p:cNvSpPr txBox="1"/>
          <p:nvPr/>
        </p:nvSpPr>
        <p:spPr>
          <a:xfrm>
            <a:off x="2643650" y="4752046"/>
            <a:ext cx="6478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hlinkClick r:id="rId3"/>
              </a:rPr>
              <a:t>https://github.com/ESMValGroup/ESMValTool/issues/3616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3C95AF-56CC-6BA7-6711-DACE409A0A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424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317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Route (Two Pins With A Path) with solid fill">
            <a:extLst>
              <a:ext uri="{FF2B5EF4-FFF2-40B4-BE49-F238E27FC236}">
                <a16:creationId xmlns:a16="http://schemas.microsoft.com/office/drawing/2014/main" id="{C5BD9383-8D28-2B86-EBEA-24CE3613F6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232000" y="20172"/>
            <a:ext cx="4680000" cy="468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5641D7-AB94-1CDF-CA12-6CC481CF48FE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Emma</a:t>
            </a:r>
          </a:p>
        </p:txBody>
      </p:sp>
    </p:spTree>
    <p:extLst>
      <p:ext uri="{BB962C8B-B14F-4D97-AF65-F5344CB8AC3E}">
        <p14:creationId xmlns:p14="http://schemas.microsoft.com/office/powerpoint/2010/main" val="4029903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0B6C4B-379C-FE2F-5798-C845E5059FF7}"/>
              </a:ext>
            </a:extLst>
          </p:cNvPr>
          <p:cNvSpPr txBox="1"/>
          <p:nvPr/>
        </p:nvSpPr>
        <p:spPr>
          <a:xfrm>
            <a:off x="1968911" y="0"/>
            <a:ext cx="71750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/>
              <a:t>Please check your recipes!</a:t>
            </a:r>
          </a:p>
        </p:txBody>
      </p:sp>
      <p:pic>
        <p:nvPicPr>
          <p:cNvPr id="8" name="Graphic 7" descr="Remote learning math with solid fill">
            <a:extLst>
              <a:ext uri="{FF2B5EF4-FFF2-40B4-BE49-F238E27FC236}">
                <a16:creationId xmlns:a16="http://schemas.microsoft.com/office/drawing/2014/main" id="{19BF36FF-044B-3A96-DEDA-5F44F4D28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32000" y="398207"/>
            <a:ext cx="4680000" cy="4680000"/>
          </a:xfrm>
          <a:prstGeom prst="rect">
            <a:avLst/>
          </a:prstGeom>
        </p:spPr>
      </p:pic>
      <p:pic>
        <p:nvPicPr>
          <p:cNvPr id="10" name="Graphic 9" descr="Checkmark with solid fill">
            <a:extLst>
              <a:ext uri="{FF2B5EF4-FFF2-40B4-BE49-F238E27FC236}">
                <a16:creationId xmlns:a16="http://schemas.microsoft.com/office/drawing/2014/main" id="{5AA71CBB-FAF8-F871-3F00-07FB6576C9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12000" y="1671750"/>
            <a:ext cx="1800000" cy="1800000"/>
          </a:xfrm>
          <a:prstGeom prst="rect">
            <a:avLst/>
          </a:prstGeom>
        </p:spPr>
      </p:pic>
      <p:pic>
        <p:nvPicPr>
          <p:cNvPr id="12" name="Graphic 11" descr="Close with solid fill">
            <a:extLst>
              <a:ext uri="{FF2B5EF4-FFF2-40B4-BE49-F238E27FC236}">
                <a16:creationId xmlns:a16="http://schemas.microsoft.com/office/drawing/2014/main" id="{E7EDDE73-181E-AED4-5D4A-B4454E626E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2000" y="167175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32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F50D99-8677-9AB9-993D-873170345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41545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0F8474-EF6E-1E77-0EED-C90DC131C059}"/>
              </a:ext>
            </a:extLst>
          </p:cNvPr>
          <p:cNvSpPr txBox="1"/>
          <p:nvPr/>
        </p:nvSpPr>
        <p:spPr>
          <a:xfrm>
            <a:off x="2260191" y="4752046"/>
            <a:ext cx="68616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hlinkClick r:id="rId4"/>
              </a:rPr>
              <a:t>https://github.com/ESMValGroup/ESMValTool/issues/2786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73956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14DDB9-B51F-3DD7-3BB7-A92FB36BE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86416"/>
            <a:ext cx="9144000" cy="23706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36817E-187E-6105-81BE-E1BBC2FD0177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Ed</a:t>
            </a:r>
          </a:p>
        </p:txBody>
      </p:sp>
    </p:spTree>
    <p:extLst>
      <p:ext uri="{BB962C8B-B14F-4D97-AF65-F5344CB8AC3E}">
        <p14:creationId xmlns:p14="http://schemas.microsoft.com/office/powerpoint/2010/main" val="36716830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43F1BE-07A2-1BED-72B1-E273ABB391AA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Ed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497E35A-517D-2B48-5C14-AA31E37AE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988" y="499241"/>
            <a:ext cx="6198231" cy="4145018"/>
          </a:xfrm>
          <a:prstGeom prst="rect">
            <a:avLst/>
          </a:prstGeom>
          <a:effectLst>
            <a:outerShdw blurRad="50800" dist="50800" dir="522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86456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82CB7A6-8A7F-A3CC-D58F-A7616A9816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2584" y="1002788"/>
            <a:ext cx="8398565" cy="334752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4A5E1E-4C15-7C61-D407-FF732D76C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4483" y="1654610"/>
            <a:ext cx="3870251" cy="5414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1F34FC-BE10-5FC7-542B-7AA34AB50A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4140" y="2106679"/>
            <a:ext cx="5180688" cy="17719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8796414-9865-FD78-B4C6-74B394B101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5418" y="3265049"/>
            <a:ext cx="1811522" cy="70103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58E1AB-FC91-B3DB-9551-8630AE16B280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Ed</a:t>
            </a:r>
          </a:p>
        </p:txBody>
      </p:sp>
    </p:spTree>
    <p:extLst>
      <p:ext uri="{BB962C8B-B14F-4D97-AF65-F5344CB8AC3E}">
        <p14:creationId xmlns:p14="http://schemas.microsoft.com/office/powerpoint/2010/main" val="1707197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Customer review with solid fill">
            <a:extLst>
              <a:ext uri="{FF2B5EF4-FFF2-40B4-BE49-F238E27FC236}">
                <a16:creationId xmlns:a16="http://schemas.microsoft.com/office/drawing/2014/main" id="{7A775043-7EAC-0E7C-B511-957586E91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32000" y="22122"/>
            <a:ext cx="4680000" cy="46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618221-B642-954A-7106-A70042DECC1E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Ed</a:t>
            </a:r>
          </a:p>
        </p:txBody>
      </p:sp>
    </p:spTree>
    <p:extLst>
      <p:ext uri="{BB962C8B-B14F-4D97-AF65-F5344CB8AC3E}">
        <p14:creationId xmlns:p14="http://schemas.microsoft.com/office/powerpoint/2010/main" val="541009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Beer with solid fill">
            <a:extLst>
              <a:ext uri="{FF2B5EF4-FFF2-40B4-BE49-F238E27FC236}">
                <a16:creationId xmlns:a16="http://schemas.microsoft.com/office/drawing/2014/main" id="{BBAD7EA3-B832-ABA8-34B5-673C0B5F4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470680" y="0"/>
            <a:ext cx="4680000" cy="4680000"/>
          </a:xfrm>
          <a:prstGeom prst="rect">
            <a:avLst/>
          </a:prstGeom>
        </p:spPr>
      </p:pic>
      <p:pic>
        <p:nvPicPr>
          <p:cNvPr id="8" name="Graphic 7" descr="Beer with solid fill">
            <a:extLst>
              <a:ext uri="{FF2B5EF4-FFF2-40B4-BE49-F238E27FC236}">
                <a16:creationId xmlns:a16="http://schemas.microsoft.com/office/drawing/2014/main" id="{496618C2-C6B6-D9D7-9BC2-EF3294E3FC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60560" y="0"/>
            <a:ext cx="4680000" cy="468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6EB87C-B4A4-5642-214F-CC510DBD5AFD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Emma</a:t>
            </a:r>
          </a:p>
        </p:txBody>
      </p:sp>
    </p:spTree>
    <p:extLst>
      <p:ext uri="{BB962C8B-B14F-4D97-AF65-F5344CB8AC3E}">
        <p14:creationId xmlns:p14="http://schemas.microsoft.com/office/powerpoint/2010/main" val="37897166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Robot with solid fill">
            <a:extLst>
              <a:ext uri="{FF2B5EF4-FFF2-40B4-BE49-F238E27FC236}">
                <a16:creationId xmlns:a16="http://schemas.microsoft.com/office/drawing/2014/main" id="{630349A6-6F93-5DE2-E5BF-B327C1C8CD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131750"/>
            <a:ext cx="2880000" cy="2880000"/>
          </a:xfrm>
          <a:prstGeom prst="rect">
            <a:avLst/>
          </a:prstGeom>
        </p:spPr>
      </p:pic>
      <p:pic>
        <p:nvPicPr>
          <p:cNvPr id="6" name="Graphic 5" descr="Storytelling with solid fill">
            <a:extLst>
              <a:ext uri="{FF2B5EF4-FFF2-40B4-BE49-F238E27FC236}">
                <a16:creationId xmlns:a16="http://schemas.microsoft.com/office/drawing/2014/main" id="{EB7AD9C4-F806-AEE4-03F9-B1D1396BE6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32000" y="1131750"/>
            <a:ext cx="2880000" cy="2880000"/>
          </a:xfrm>
          <a:prstGeom prst="rect">
            <a:avLst/>
          </a:prstGeom>
        </p:spPr>
      </p:pic>
      <p:pic>
        <p:nvPicPr>
          <p:cNvPr id="8" name="Graphic 7" descr="Cause And Effect with solid fill">
            <a:extLst>
              <a:ext uri="{FF2B5EF4-FFF2-40B4-BE49-F238E27FC236}">
                <a16:creationId xmlns:a16="http://schemas.microsoft.com/office/drawing/2014/main" id="{16FBDD7B-4B1B-AE34-A465-A856EA733D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6264000" y="1131750"/>
            <a:ext cx="2880000" cy="288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736015-D27E-C2BE-223B-B274D5558808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Emma</a:t>
            </a:r>
          </a:p>
        </p:txBody>
      </p:sp>
    </p:spTree>
    <p:extLst>
      <p:ext uri="{BB962C8B-B14F-4D97-AF65-F5344CB8AC3E}">
        <p14:creationId xmlns:p14="http://schemas.microsoft.com/office/powerpoint/2010/main" val="1606245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Future with solid fill">
            <a:extLst>
              <a:ext uri="{FF2B5EF4-FFF2-40B4-BE49-F238E27FC236}">
                <a16:creationId xmlns:a16="http://schemas.microsoft.com/office/drawing/2014/main" id="{1DB2D4A2-2F0C-5AD7-41EA-96BB33602A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262280" y="20172"/>
            <a:ext cx="4680000" cy="46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0DBBB3-039A-AFB1-D17C-2DA16F5BDDBA}"/>
              </a:ext>
            </a:extLst>
          </p:cNvPr>
          <p:cNvSpPr txBox="1"/>
          <p:nvPr/>
        </p:nvSpPr>
        <p:spPr>
          <a:xfrm>
            <a:off x="3119294" y="3992286"/>
            <a:ext cx="26894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/>
              <a:t>30 hours!</a:t>
            </a:r>
          </a:p>
        </p:txBody>
      </p:sp>
      <p:pic>
        <p:nvPicPr>
          <p:cNvPr id="8" name="Graphic 7" descr="Compost with solid fill">
            <a:extLst>
              <a:ext uri="{FF2B5EF4-FFF2-40B4-BE49-F238E27FC236}">
                <a16:creationId xmlns:a16="http://schemas.microsoft.com/office/drawing/2014/main" id="{E1393E6F-ED63-D4F0-2050-BE6DA9E5D8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1720" y="20172"/>
            <a:ext cx="4680000" cy="468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5A35A6-D302-B6FD-CBAF-6B622369F614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Emma</a:t>
            </a:r>
          </a:p>
        </p:txBody>
      </p:sp>
    </p:spTree>
    <p:extLst>
      <p:ext uri="{BB962C8B-B14F-4D97-AF65-F5344CB8AC3E}">
        <p14:creationId xmlns:p14="http://schemas.microsoft.com/office/powerpoint/2010/main" val="2975306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E4D7557-2C71-4A5A-CC14-4C180AB67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4377032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80687987-DFAC-FCDA-B77F-ED5988BF7340}"/>
              </a:ext>
            </a:extLst>
          </p:cNvPr>
          <p:cNvSpPr/>
          <p:nvPr/>
        </p:nvSpPr>
        <p:spPr>
          <a:xfrm>
            <a:off x="8450826" y="3141408"/>
            <a:ext cx="540000" cy="540000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C8A6CF-B786-7598-6DA3-EDBD1003C3C4}"/>
              </a:ext>
            </a:extLst>
          </p:cNvPr>
          <p:cNvSpPr txBox="1"/>
          <p:nvPr/>
        </p:nvSpPr>
        <p:spPr>
          <a:xfrm>
            <a:off x="2075836" y="4752046"/>
            <a:ext cx="70460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hlinkClick r:id="rId4"/>
              </a:rPr>
              <a:t>https://github.com/ESMValGroup/ESMValCore/discussions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0197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Sun with solid fill">
            <a:extLst>
              <a:ext uri="{FF2B5EF4-FFF2-40B4-BE49-F238E27FC236}">
                <a16:creationId xmlns:a16="http://schemas.microsoft.com/office/drawing/2014/main" id="{61241754-59FD-BD08-629F-B0971F673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232000" y="20172"/>
            <a:ext cx="4680000" cy="46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FD28C5-05D6-DE25-372F-EBDF53B81F27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Emma</a:t>
            </a:r>
          </a:p>
        </p:txBody>
      </p:sp>
    </p:spTree>
    <p:extLst>
      <p:ext uri="{BB962C8B-B14F-4D97-AF65-F5344CB8AC3E}">
        <p14:creationId xmlns:p14="http://schemas.microsoft.com/office/powerpoint/2010/main" val="1078403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Robot with solid fill">
            <a:extLst>
              <a:ext uri="{FF2B5EF4-FFF2-40B4-BE49-F238E27FC236}">
                <a16:creationId xmlns:a16="http://schemas.microsoft.com/office/drawing/2014/main" id="{74B34260-1C48-AABF-9B4C-F9A54E6979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32000" y="20172"/>
            <a:ext cx="4680000" cy="468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EE78AB-21DE-76FA-BF0C-03DB588948F4}"/>
              </a:ext>
            </a:extLst>
          </p:cNvPr>
          <p:cNvSpPr txBox="1"/>
          <p:nvPr/>
        </p:nvSpPr>
        <p:spPr>
          <a:xfrm>
            <a:off x="8202706" y="0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Emma</a:t>
            </a:r>
          </a:p>
        </p:txBody>
      </p:sp>
    </p:spTree>
    <p:extLst>
      <p:ext uri="{BB962C8B-B14F-4D97-AF65-F5344CB8AC3E}">
        <p14:creationId xmlns:p14="http://schemas.microsoft.com/office/powerpoint/2010/main" val="732368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A2467E-AA85-9269-6ECF-4DB283AA9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41453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E30723-8809-ED29-BE06-F78C58A7761E}"/>
              </a:ext>
            </a:extLst>
          </p:cNvPr>
          <p:cNvSpPr txBox="1"/>
          <p:nvPr/>
        </p:nvSpPr>
        <p:spPr>
          <a:xfrm>
            <a:off x="516194" y="4752046"/>
            <a:ext cx="86056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hlinkClick r:id="rId4"/>
              </a:rPr>
              <a:t>https://docs.esmvaltool.org/projects/ESMValCore/en/v2.10.0/changelog.html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5492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8D1D05-895F-7AEE-C7DC-072E5763C3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8" r="221"/>
          <a:stretch/>
        </p:blipFill>
        <p:spPr>
          <a:xfrm>
            <a:off x="0" y="0"/>
            <a:ext cx="9144000" cy="25182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42B824-7C38-900E-C378-B2BBE03FBBB4}"/>
              </a:ext>
            </a:extLst>
          </p:cNvPr>
          <p:cNvSpPr txBox="1"/>
          <p:nvPr/>
        </p:nvSpPr>
        <p:spPr>
          <a:xfrm>
            <a:off x="317090" y="4760702"/>
            <a:ext cx="88047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600" dirty="0">
                <a:hlinkClick r:id="rId4"/>
              </a:rPr>
              <a:t>https://docs.esmvaltool.org/projects/ESMValCore/en/latest/contributing.html#add-release-notes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947311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A2467E-AA85-9269-6ECF-4DB283AA9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4145347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8499114-B9AF-E4DD-92BC-A334956416B3}"/>
              </a:ext>
            </a:extLst>
          </p:cNvPr>
          <p:cNvSpPr/>
          <p:nvPr/>
        </p:nvSpPr>
        <p:spPr>
          <a:xfrm>
            <a:off x="7019365" y="433377"/>
            <a:ext cx="1653988" cy="3002347"/>
          </a:xfrm>
          <a:prstGeom prst="round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61156C-0675-65B1-C8D1-68EB650CB25E}"/>
              </a:ext>
            </a:extLst>
          </p:cNvPr>
          <p:cNvSpPr txBox="1"/>
          <p:nvPr/>
        </p:nvSpPr>
        <p:spPr>
          <a:xfrm>
            <a:off x="2060762" y="4020668"/>
            <a:ext cx="50224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/>
              <a:t>Grouped by label!</a:t>
            </a:r>
          </a:p>
        </p:txBody>
      </p:sp>
    </p:spTree>
    <p:extLst>
      <p:ext uri="{BB962C8B-B14F-4D97-AF65-F5344CB8AC3E}">
        <p14:creationId xmlns:p14="http://schemas.microsoft.com/office/powerpoint/2010/main" val="3374012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et Office">
      <a:dk1>
        <a:srgbClr val="2A2A2A"/>
      </a:dk1>
      <a:lt1>
        <a:srgbClr val="B9DC0C"/>
      </a:lt1>
      <a:dk2>
        <a:srgbClr val="2A2A2A"/>
      </a:dk2>
      <a:lt2>
        <a:srgbClr val="FFFFFF"/>
      </a:lt2>
      <a:accent1>
        <a:srgbClr val="50B9A4"/>
      </a:accent1>
      <a:accent2>
        <a:srgbClr val="007AA9"/>
      </a:accent2>
      <a:accent3>
        <a:srgbClr val="E47452"/>
      </a:accent3>
      <a:accent4>
        <a:srgbClr val="A1A0AA"/>
      </a:accent4>
      <a:accent5>
        <a:srgbClr val="FFFFFF"/>
      </a:accent5>
      <a:accent6>
        <a:srgbClr val="FFFFFF"/>
      </a:accent6>
      <a:hlink>
        <a:srgbClr val="0673F9"/>
      </a:hlink>
      <a:folHlink>
        <a:srgbClr val="6F2735"/>
      </a:folHlink>
    </a:clrScheme>
    <a:fontScheme name="Met 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3026E4A9-CC8F-4C10-823D-3C9980E3977E}" vid="{AEF06CDB-3335-47ED-8A85-7F46E99A889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5B3B4C1187EA9468B5A231BD79B1F65" ma:contentTypeVersion="5" ma:contentTypeDescription="Create a new document." ma:contentTypeScope="" ma:versionID="a9375eb0d13c14c57bfa46b245fa6fbc">
  <xsd:schema xmlns:xsd="http://www.w3.org/2001/XMLSchema" xmlns:xs="http://www.w3.org/2001/XMLSchema" xmlns:p="http://schemas.microsoft.com/office/2006/metadata/properties" xmlns:ns2="ead836b6-6af1-4f9a-b22c-e2ae954b27cc" targetNamespace="http://schemas.microsoft.com/office/2006/metadata/properties" ma:root="true" ma:fieldsID="301c4146b17f725d4ed86386a13094e1" ns2:_="">
    <xsd:import namespace="ead836b6-6af1-4f9a-b22c-e2ae954b27cc"/>
    <xsd:element name="properties">
      <xsd:complexType>
        <xsd:sequence>
          <xsd:element name="documentManagement">
            <xsd:complexType>
              <xsd:all>
                <xsd:element ref="ns2:MediaServiceObjectDetectorVersions" minOccurs="0"/>
                <xsd:element ref="ns2:MediaServiceSearchPropertie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d836b6-6af1-4f9a-b22c-e2ae954b27cc" elementFormDefault="qualified">
    <xsd:import namespace="http://schemas.microsoft.com/office/2006/documentManagement/types"/>
    <xsd:import namespace="http://schemas.microsoft.com/office/infopath/2007/PartnerControls"/>
    <xsd:element name="MediaServiceObjectDetectorVersions" ma:index="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8E5E31-11A3-4670-A17B-530A2C80D54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CBD1F6-91C3-4A38-8FFC-56DD4FC2B3B7}">
  <ds:schemaRefs>
    <ds:schemaRef ds:uri="http://purl.org/dc/dcmitype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ead836b6-6af1-4f9a-b22c-e2ae954b27cc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336C7D4-467A-4443-B330-0705C792C68F}">
  <ds:schemaRefs>
    <ds:schemaRef ds:uri="ead836b6-6af1-4f9a-b22c-e2ae954b27c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1.Met_Office_PowerPoint_Template</Template>
  <TotalTime>0</TotalTime>
  <Words>1177</Words>
  <Application>Microsoft Office PowerPoint</Application>
  <PresentationFormat>On-screen Show (16:9)</PresentationFormat>
  <Paragraphs>123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ESMValTool v2.11.0 release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Met Office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Emma Hogan</dc:creator>
  <cp:lastModifiedBy>Emma Hogan</cp:lastModifiedBy>
  <cp:revision>2</cp:revision>
  <dcterms:created xsi:type="dcterms:W3CDTF">2024-05-15T12:59:27Z</dcterms:created>
  <dcterms:modified xsi:type="dcterms:W3CDTF">2024-05-24T16:31:36Z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0x01010095B3B4C1187EA9468B5A231BD79B1F65</vt:lpwstr>
  </property>
  <property fmtid="{D5CDD505-2E9C-101B-9397-08002B2CF9AE}" pid="3" name="Order">
    <vt:r8>4814700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</Properties>
</file>

<file path=docProps/thumbnail.jpeg>
</file>